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09.png" ContentType="image/png"/>
  <Override PartName="/ppt/media/image99.png" ContentType="image/png"/>
  <Override PartName="/ppt/media/image98.png" ContentType="image/png"/>
  <Override PartName="/ppt/media/image97.png" ContentType="image/png"/>
  <Override PartName="/ppt/media/image96.png" ContentType="image/png"/>
  <Override PartName="/ppt/media/image95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104.png" ContentType="image/png"/>
  <Override PartName="/ppt/media/image86.png" ContentType="image/png"/>
  <Override PartName="/ppt/media/image103.png" ContentType="image/png"/>
  <Override PartName="/ppt/media/image85.png" ContentType="image/png"/>
  <Override PartName="/ppt/media/image100.png" ContentType="image/png"/>
  <Override PartName="/ppt/media/image82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49.png" ContentType="image/png"/>
  <Override PartName="/ppt/media/image23.png" ContentType="image/png"/>
  <Override PartName="/ppt/media/image48.png" ContentType="image/png"/>
  <Override PartName="/ppt/media/image22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9.png" ContentType="image/png"/>
  <Override PartName="/ppt/media/image18.png" ContentType="image/png"/>
  <Override PartName="/ppt/media/image57.png" ContentType="image/png"/>
  <Override PartName="/ppt/media/image5.jpeg" ContentType="image/jpeg"/>
  <Override PartName="/ppt/media/image47.png" ContentType="image/png"/>
  <Override PartName="/ppt/media/image4.jpeg" ContentType="image/jpeg"/>
  <Override PartName="/ppt/media/image14.png" ContentType="image/png"/>
  <Override PartName="/ppt/media/image39.png" ContentType="image/png"/>
  <Override PartName="/ppt/media/image17.png" ContentType="image/png"/>
  <Override PartName="/ppt/media/image1.jpeg" ContentType="image/jpeg"/>
  <Override PartName="/ppt/media/image16.png" ContentType="image/png"/>
  <Override PartName="/ppt/media/image12.png" ContentType="image/png"/>
  <Override PartName="/ppt/media/image37.png" ContentType="image/png"/>
  <Override PartName="/ppt/media/image13.png" ContentType="image/png"/>
  <Override PartName="/ppt/media/image38.png" ContentType="image/png"/>
  <Override PartName="/ppt/media/image15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60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</p:sldIdLst>
  <p:sldSz cx="9144000" cy="51435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46360" y="1803240"/>
            <a:ext cx="7450560" cy="266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subTitle"/>
          </p:nvPr>
        </p:nvSpPr>
        <p:spPr>
          <a:xfrm>
            <a:off x="846360" y="1803240"/>
            <a:ext cx="7450560" cy="266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846360" y="1803240"/>
            <a:ext cx="7450560" cy="2661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 anchor="ctr"/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5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606240" y="422640"/>
            <a:ext cx="360" cy="675360"/>
          </a:xfrm>
          <a:custGeom>
            <a:avLst/>
            <a:gdLst/>
            <a:ahLst/>
            <a:rect l="l" t="t" r="r" b="b"/>
            <a:pathLst>
              <a:path w="0" h="675640">
                <a:moveTo>
                  <a:pt x="0" y="0"/>
                </a:moveTo>
                <a:lnTo>
                  <a:pt x="0" y="675601"/>
                </a:lnTo>
              </a:path>
            </a:pathLst>
          </a:custGeom>
          <a:noFill/>
          <a:ln w="543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7873200" y="146880"/>
            <a:ext cx="1118520" cy="407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0" y="0"/>
            <a:ext cx="9143640" cy="25930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7721640" y="0"/>
            <a:ext cx="1422000" cy="7110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PlaceHolder 5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160BC06C-E7E7-4918-9797-A15FD209AD2C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10/31/18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0D5A17D3-D160-4813-87A5-46F485CBD338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ustomShape 1"/>
          <p:cNvSpPr/>
          <p:nvPr/>
        </p:nvSpPr>
        <p:spPr>
          <a:xfrm>
            <a:off x="606240" y="422640"/>
            <a:ext cx="360" cy="675360"/>
          </a:xfrm>
          <a:custGeom>
            <a:avLst/>
            <a:gdLst/>
            <a:ahLst/>
            <a:rect l="l" t="t" r="r" b="b"/>
            <a:pathLst>
              <a:path w="0" h="675640">
                <a:moveTo>
                  <a:pt x="0" y="0"/>
                </a:moveTo>
                <a:lnTo>
                  <a:pt x="0" y="675601"/>
                </a:lnTo>
              </a:path>
            </a:pathLst>
          </a:custGeom>
          <a:noFill/>
          <a:ln w="543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7873200" y="146880"/>
            <a:ext cx="1118520" cy="407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36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2E660BB5-BB8E-41FF-A4C0-A9B1EFB697B4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10/31/18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C6FB1F36-C09D-457A-81D6-069B580DBFFA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1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20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pl-PL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06240" y="422640"/>
            <a:ext cx="360" cy="675360"/>
          </a:xfrm>
          <a:custGeom>
            <a:avLst/>
            <a:gdLst/>
            <a:ahLst/>
            <a:rect l="l" t="t" r="r" b="b"/>
            <a:pathLst>
              <a:path w="0" h="675640">
                <a:moveTo>
                  <a:pt x="0" y="0"/>
                </a:moveTo>
                <a:lnTo>
                  <a:pt x="0" y="675601"/>
                </a:lnTo>
              </a:path>
            </a:pathLst>
          </a:custGeom>
          <a:noFill/>
          <a:ln w="54360">
            <a:solidFill>
              <a:srgbClr val="c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7873200" y="146880"/>
            <a:ext cx="1118520" cy="40752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PlaceHolder 3"/>
          <p:cNvSpPr>
            <a:spLocks noGrp="1"/>
          </p:cNvSpPr>
          <p:nvPr>
            <p:ph type="title"/>
          </p:nvPr>
        </p:nvSpPr>
        <p:spPr>
          <a:xfrm>
            <a:off x="846360" y="1803240"/>
            <a:ext cx="7450560" cy="573840"/>
          </a:xfrm>
          <a:prstGeom prst="rect">
            <a:avLst/>
          </a:prstGeom>
        </p:spPr>
        <p:txBody>
          <a:bodyPr lIns="0" rIns="0" tIns="0" bIns="0"/>
          <a:p>
            <a:r>
              <a:rPr b="0" lang="pl-PL" sz="3600" spc="-1" strike="noStrike">
                <a:solidFill>
                  <a:srgbClr val="000000"/>
                </a:solidFill>
                <a:latin typeface="Calibri"/>
              </a:rPr>
              <a:t>Click to edit the title text format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1155600" y="1663560"/>
            <a:ext cx="6832080" cy="141696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Click to edit the outline text format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Second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Third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Fourth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Fifth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Sixth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Seventh Outline Level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2" name="PlaceHolder 5"/>
          <p:cNvSpPr>
            <a:spLocks noGrp="1"/>
          </p:cNvSpPr>
          <p:nvPr>
            <p:ph type="ftr"/>
          </p:nvPr>
        </p:nvSpPr>
        <p:spPr>
          <a:xfrm>
            <a:off x="3108960" y="4783320"/>
            <a:ext cx="2925720" cy="256680"/>
          </a:xfrm>
          <a:prstGeom prst="rect">
            <a:avLst/>
          </a:prstGeom>
        </p:spPr>
        <p:txBody>
          <a:bodyPr lIns="0" rIns="0" tIns="0" bIns="0"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3" name="PlaceHolder 6"/>
          <p:cNvSpPr>
            <a:spLocks noGrp="1"/>
          </p:cNvSpPr>
          <p:nvPr>
            <p:ph type="dt"/>
          </p:nvPr>
        </p:nvSpPr>
        <p:spPr>
          <a:xfrm>
            <a:off x="45720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>
              <a:lnSpc>
                <a:spcPct val="100000"/>
              </a:lnSpc>
            </a:pPr>
            <a:fld id="{009DC121-5CC7-46C7-8A92-EDA26F7FAE39}" type="datetime">
              <a:rPr b="0" lang="en-US" sz="1800" spc="-1" strike="noStrike">
                <a:solidFill>
                  <a:srgbClr val="b2b2b2"/>
                </a:solidFill>
                <a:latin typeface="Calibri"/>
              </a:rPr>
              <a:t>10/31/18</a:t>
            </a:fld>
            <a:endParaRPr b="0" lang="en-US" sz="1800" spc="-1" strike="noStrike">
              <a:latin typeface="Times New Roman"/>
            </a:endParaRPr>
          </a:p>
        </p:txBody>
      </p:sp>
      <p:sp>
        <p:nvSpPr>
          <p:cNvPr id="94" name="PlaceHolder 7"/>
          <p:cNvSpPr>
            <a:spLocks noGrp="1"/>
          </p:cNvSpPr>
          <p:nvPr>
            <p:ph type="sldNum"/>
          </p:nvPr>
        </p:nvSpPr>
        <p:spPr>
          <a:xfrm>
            <a:off x="6583680" y="4783320"/>
            <a:ext cx="2102760" cy="256680"/>
          </a:xfrm>
          <a:prstGeom prst="rect">
            <a:avLst/>
          </a:prstGeom>
        </p:spPr>
        <p:txBody>
          <a:bodyPr lIns="0" rIns="0" tIns="0" bIns="0"/>
          <a:p>
            <a:pPr algn="r">
              <a:lnSpc>
                <a:spcPct val="100000"/>
              </a:lnSpc>
            </a:pPr>
            <a:fld id="{F807C140-7581-42E5-943F-A6AC947817E6}" type="slidenum">
              <a:rPr b="0" lang="en-US" sz="1800" spc="-1" strike="noStrike">
                <a:solidFill>
                  <a:srgbClr val="b2b2b2"/>
                </a:solidFill>
                <a:latin typeface="Calibri"/>
              </a:rPr>
              <a:t>&lt;number&gt;</a:t>
            </a:fld>
            <a:endParaRPr b="0" lang="en-US" sz="1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image" Target="../media/image47.png"/><Relationship Id="rId3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slideLayout" Target="../slideLayouts/slideLayout25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2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image" Target="../media/image72.png"/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5" Type="http://schemas.openxmlformats.org/officeDocument/2006/relationships/slideLayout" Target="../slideLayouts/slideLayout25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slideLayout" Target="../slideLayouts/slideLayout25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25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png"/><Relationship Id="rId3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slideLayout" Target="../slideLayouts/slideLayout25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image" Target="../media/image86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25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25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25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93.png"/><Relationship Id="rId2" Type="http://schemas.openxmlformats.org/officeDocument/2006/relationships/image" Target="../media/image94.png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slideLayout" Target="../slideLayouts/slideLayout25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image" Target="../media/image98.png"/><Relationship Id="rId3" Type="http://schemas.openxmlformats.org/officeDocument/2006/relationships/image" Target="../media/image99.png"/><Relationship Id="rId4" Type="http://schemas.openxmlformats.org/officeDocument/2006/relationships/slideLayout" Target="../slideLayouts/slideLayout25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5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03.png"/><Relationship Id="rId2" Type="http://schemas.openxmlformats.org/officeDocument/2006/relationships/slideLayout" Target="../slideLayouts/slideLayout25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slideLayout" Target="../slideLayouts/slideLayout25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slideLayout" Target="../slideLayouts/slideLayout25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slideLayout" Target="../slideLayouts/slideLayout25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07.png"/><Relationship Id="rId2" Type="http://schemas.openxmlformats.org/officeDocument/2006/relationships/slideLayout" Target="../slideLayouts/slideLayout25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08.png"/><Relationship Id="rId2" Type="http://schemas.openxmlformats.org/officeDocument/2006/relationships/image" Target="../media/image109.png"/><Relationship Id="rId3" Type="http://schemas.openxmlformats.org/officeDocument/2006/relationships/slideLayout" Target="../slideLayouts/slideLayout1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10.png"/><Relationship Id="rId2" Type="http://schemas.openxmlformats.org/officeDocument/2006/relationships/image" Target="../media/image1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ustomShape 1"/>
          <p:cNvSpPr/>
          <p:nvPr/>
        </p:nvSpPr>
        <p:spPr>
          <a:xfrm>
            <a:off x="699840" y="1879560"/>
            <a:ext cx="1393560" cy="1383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2" name="CustomShape 2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3"/>
          <p:cNvSpPr/>
          <p:nvPr/>
        </p:nvSpPr>
        <p:spPr>
          <a:xfrm>
            <a:off x="2286000" y="1868400"/>
            <a:ext cx="617184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c00000"/>
                </a:solidFill>
                <a:latin typeface="Calibri"/>
              </a:rPr>
              <a:t>Podstawy programowania Java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134" name="CustomShape 4"/>
          <p:cNvSpPr/>
          <p:nvPr/>
        </p:nvSpPr>
        <p:spPr>
          <a:xfrm>
            <a:off x="7010280" y="2800440"/>
            <a:ext cx="27428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Calibri"/>
              </a:rPr>
              <a:t>Łukasz Włodarski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Klasy – definicja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&lt;MODYFIKATOR_DOSTĘPU&gt; class &lt;NAZWA&gt; {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//CIAŁO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1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3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Pakiety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Pakiety – ”worki z klasami”?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Pakiety reprezentują zbiór klas danej domeny,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 przypadku naszego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kwadratu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, domeną mogą być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figury geometryczne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Pakiety nazywamy małymi literami i powinny zawierać jedno słowo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Adres takiego pakietu to po prostu hierarchia folderów na dysku – zamiast / podajemy . Np. pl.infoshare.geometry.figures.&lt;NAZWA_KLASY&gt;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Pakiety –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79" name="Picture 9" descr=""/>
          <p:cNvPicPr/>
          <p:nvPr/>
        </p:nvPicPr>
        <p:blipFill>
          <a:blip r:embed="rId2"/>
          <a:stretch/>
        </p:blipFill>
        <p:spPr>
          <a:xfrm>
            <a:off x="228600" y="1200240"/>
            <a:ext cx="8775360" cy="3200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Pakiety – odzwierciedlenie w folderach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82" name="Picture 2" descr=""/>
          <p:cNvPicPr/>
          <p:nvPr/>
        </p:nvPicPr>
        <p:blipFill>
          <a:blip r:embed="rId2"/>
          <a:stretch/>
        </p:blipFill>
        <p:spPr>
          <a:xfrm>
            <a:off x="1828800" y="1200240"/>
            <a:ext cx="5843520" cy="312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Metody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zachowania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Metody są kawałkami kodu w klasie rozwiązującymi jakiś JEDEN problem,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 przypadku naszego kwadratu – wyliczały pole i zwracały wynik bezpośrednio do miejsca, z którego je wywołaliśmy,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Do ich nazywania używamy camel case, czyli zaczynamy z małej litery i każdy kolejny wyraz z wielkiej – np. calculateSquareField,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Metody mogą przyjmować argumenty, czyli wartości „z zewnątrz”, niezbędne im do rozwiązania danego problemu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Ilość argumentów nie powinna przekraczać 2!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Definiowane wewnątrz klas!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2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SRP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Metody nigdy nie powinny robić więcej niż jednej rzeczy – mówi o tym zasada SRP (Single Responsibility Principle)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WIKI: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zasada mówiąca, że nigdy nie powinno być więcej niż jednego powodu do modyfikacji klasy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94" name="Picture 2" descr=""/>
          <p:cNvPicPr/>
          <p:nvPr/>
        </p:nvPicPr>
        <p:blipFill>
          <a:blip r:embed="rId2"/>
          <a:stretch/>
        </p:blipFill>
        <p:spPr>
          <a:xfrm>
            <a:off x="1176840" y="4287240"/>
            <a:ext cx="3085920" cy="647280"/>
          </a:xfrm>
          <a:prstGeom prst="rect">
            <a:avLst/>
          </a:prstGeom>
          <a:ln>
            <a:noFill/>
          </a:ln>
        </p:spPr>
      </p:pic>
      <p:sp>
        <p:nvSpPr>
          <p:cNvPr id="195" name="CustomShape 4"/>
          <p:cNvSpPr/>
          <p:nvPr/>
        </p:nvSpPr>
        <p:spPr>
          <a:xfrm>
            <a:off x="388440" y="4287240"/>
            <a:ext cx="761760" cy="685440"/>
          </a:xfrm>
          <a:prstGeom prst="mathPlus">
            <a:avLst>
              <a:gd name="adj1" fmla="val 23520"/>
            </a:avLst>
          </a:prstGeom>
          <a:solidFill>
            <a:srgbClr val="00b050"/>
          </a:solidFill>
          <a:ln>
            <a:solidFill>
              <a:srgbClr val="00b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6" name="Picture 8" descr=""/>
          <p:cNvPicPr/>
          <p:nvPr/>
        </p:nvPicPr>
        <p:blipFill>
          <a:blip r:embed="rId3"/>
          <a:stretch/>
        </p:blipFill>
        <p:spPr>
          <a:xfrm>
            <a:off x="1176840" y="3210840"/>
            <a:ext cx="4228920" cy="837720"/>
          </a:xfrm>
          <a:prstGeom prst="rect">
            <a:avLst/>
          </a:prstGeom>
          <a:ln>
            <a:noFill/>
          </a:ln>
        </p:spPr>
      </p:pic>
      <p:sp>
        <p:nvSpPr>
          <p:cNvPr id="197" name="CustomShape 5"/>
          <p:cNvSpPr/>
          <p:nvPr/>
        </p:nvSpPr>
        <p:spPr>
          <a:xfrm>
            <a:off x="388440" y="3257640"/>
            <a:ext cx="761760" cy="79128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9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argumenty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Argument działa jak zmienna wewnątrz danej metody,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Każdy argument ma swój typ tak samo jak … zmienna!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Argumenty oddzielamy 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1" name="Picture 7" descr=""/>
          <p:cNvPicPr/>
          <p:nvPr/>
        </p:nvPicPr>
        <p:blipFill>
          <a:blip r:embed="rId2"/>
          <a:stretch/>
        </p:blipFill>
        <p:spPr>
          <a:xfrm>
            <a:off x="503640" y="2724120"/>
            <a:ext cx="8398800" cy="7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3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argumenty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4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Istnieje specjalny typ argumentu, który mówi, że możemy podawać n-argumentów,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Wewnątrz metody jest on rozpatrywany jako tablica,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Jako że argument taki jest rozpatrywany jako tablica, musi być jednego typu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5" name="Picture 2" descr=""/>
          <p:cNvPicPr/>
          <p:nvPr/>
        </p:nvPicPr>
        <p:blipFill>
          <a:blip r:embed="rId2"/>
          <a:stretch/>
        </p:blipFill>
        <p:spPr>
          <a:xfrm>
            <a:off x="732960" y="3029040"/>
            <a:ext cx="7864920" cy="99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0" y="24372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9" name="TextShape 5"/>
          <p:cNvSpPr txBox="1"/>
          <p:nvPr/>
        </p:nvSpPr>
        <p:spPr>
          <a:xfrm>
            <a:off x="846360" y="2116800"/>
            <a:ext cx="7450560" cy="57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Agenda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argumenty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Argument działa jak zmienna wewnątrz danej metody,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Każdy argument ma swój typ tak samo jak … zmienna!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Argumenty oddzielamy 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9" name="Picture 7" descr=""/>
          <p:cNvPicPr/>
          <p:nvPr/>
        </p:nvPicPr>
        <p:blipFill>
          <a:blip r:embed="rId2"/>
          <a:stretch/>
        </p:blipFill>
        <p:spPr>
          <a:xfrm>
            <a:off x="503640" y="2724120"/>
            <a:ext cx="8398800" cy="7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typ zwracany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Metoda może zwracać „wynik”,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Wynik mysi być jakiegoś typu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Aby zwrócić wynik używamy słowa kluczowego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return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Jeśli jednak metoda nie ma zwracać wyniku, używamy typu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void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13" name="Picture 2" descr=""/>
          <p:cNvPicPr/>
          <p:nvPr/>
        </p:nvPicPr>
        <p:blipFill>
          <a:blip r:embed="rId2"/>
          <a:stretch/>
        </p:blipFill>
        <p:spPr>
          <a:xfrm>
            <a:off x="228600" y="2855880"/>
            <a:ext cx="4343040" cy="817200"/>
          </a:xfrm>
          <a:prstGeom prst="rect">
            <a:avLst/>
          </a:prstGeom>
          <a:ln>
            <a:noFill/>
          </a:ln>
        </p:spPr>
      </p:pic>
      <p:pic>
        <p:nvPicPr>
          <p:cNvPr id="214" name="Picture 8" descr=""/>
          <p:cNvPicPr/>
          <p:nvPr/>
        </p:nvPicPr>
        <p:blipFill>
          <a:blip r:embed="rId3"/>
          <a:stretch/>
        </p:blipFill>
        <p:spPr>
          <a:xfrm>
            <a:off x="4737240" y="2855880"/>
            <a:ext cx="4040280" cy="81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budowa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&lt;MODYFIKATOR_DOSTĘPU&gt; &lt;TYP_ZWRACANY&gt; &lt;NAZWA&gt; {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	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//CIAŁO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}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Przeciążanie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Metody – przeciążanie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Przeciążanie polega na nazywaniu kolejnych metod tak samo, ale definiując im różne argumenty – mówimy o różnych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TYPACH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 argumentów, nie ich nazwach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2"/>
          <a:stretch/>
        </p:blipFill>
        <p:spPr>
          <a:xfrm>
            <a:off x="320400" y="2484000"/>
            <a:ext cx="5257440" cy="208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8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9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0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Modyfikatory dostępu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kapsułkowanie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przed wprowadzeniem programowania obiektowego, wszystkie dane (pola), były globalnie dostępne z każdego miejsca w programie,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prowadziło to do błędów, trudne było diagnozowanie niepoprawnego działania aplikacji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kapsułkowanie to ukrywanie swoich danych przez obiekty, dostęp do danych tylko poprzez specjalne metody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6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konwencja nazewnicza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jeśli atrybut(pole) ma nazwę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jakasNazwa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, to metoda która odczytuje to pole powinna się nazywać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getJakasNazwa()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metoda, która ustawia to pole powinna mieć nazwę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setJakasNazwa()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 przypadku atrybutów logicznych, metoda odczytując jest nazywana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 isJakasNazwa()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stąd powstała konwencja w javie, że wszystkie pola są prywatne, a dostęp do nich jest poprzez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gettery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 i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settery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9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gdzie umieszczamy?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Modyfikatory możemy umieszczać przy: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Klasach,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Metodach,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Zmiennych globalnych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public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3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Klasa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można stworzyć obiekt tej klasy w każdym miejscu w programie,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Metoda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dla każdego obiektu tej klasy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Zmienna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dla każdego obiektu tej klasy 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1" name="TextShape 2"/>
          <p:cNvSpPr txBox="1"/>
          <p:nvPr/>
        </p:nvSpPr>
        <p:spPr>
          <a:xfrm>
            <a:off x="838080" y="514440"/>
            <a:ext cx="7450560" cy="57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Agenda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TextShape 3"/>
          <p:cNvSpPr txBox="1"/>
          <p:nvPr/>
        </p:nvSpPr>
        <p:spPr>
          <a:xfrm>
            <a:off x="844560" y="1586160"/>
            <a:ext cx="597096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Programowanie obiektowe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Pakiety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Metody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Przeciążanie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Modyfikatory dostępu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Konstruktory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Obiekty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public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46" name="Picture 7" descr=""/>
          <p:cNvPicPr/>
          <p:nvPr/>
        </p:nvPicPr>
        <p:blipFill>
          <a:blip r:embed="rId2"/>
          <a:stretch/>
        </p:blipFill>
        <p:spPr>
          <a:xfrm>
            <a:off x="1005480" y="3474360"/>
            <a:ext cx="2908080" cy="1472760"/>
          </a:xfrm>
          <a:prstGeom prst="rect">
            <a:avLst/>
          </a:prstGeom>
          <a:ln>
            <a:noFill/>
          </a:ln>
        </p:spPr>
      </p:pic>
      <p:pic>
        <p:nvPicPr>
          <p:cNvPr id="247" name="Picture 11" descr=""/>
          <p:cNvPicPr/>
          <p:nvPr/>
        </p:nvPicPr>
        <p:blipFill>
          <a:blip r:embed="rId3"/>
          <a:stretch/>
        </p:blipFill>
        <p:spPr>
          <a:xfrm>
            <a:off x="180000" y="1123920"/>
            <a:ext cx="3733560" cy="2094840"/>
          </a:xfrm>
          <a:prstGeom prst="rect">
            <a:avLst/>
          </a:prstGeom>
          <a:ln>
            <a:noFill/>
          </a:ln>
        </p:spPr>
      </p:pic>
      <p:pic>
        <p:nvPicPr>
          <p:cNvPr id="248" name="Picture 13" descr=""/>
          <p:cNvPicPr/>
          <p:nvPr/>
        </p:nvPicPr>
        <p:blipFill>
          <a:blip r:embed="rId4"/>
          <a:stretch/>
        </p:blipFill>
        <p:spPr>
          <a:xfrm>
            <a:off x="5105520" y="1123920"/>
            <a:ext cx="3678480" cy="2742840"/>
          </a:xfrm>
          <a:prstGeom prst="rect">
            <a:avLst/>
          </a:prstGeom>
          <a:ln>
            <a:noFill/>
          </a:ln>
        </p:spPr>
      </p:pic>
      <p:sp>
        <p:nvSpPr>
          <p:cNvPr id="249" name="CustomShape 3"/>
          <p:cNvSpPr/>
          <p:nvPr/>
        </p:nvSpPr>
        <p:spPr>
          <a:xfrm flipV="1">
            <a:off x="3962520" y="2037960"/>
            <a:ext cx="886320" cy="1828800"/>
          </a:xfrm>
          <a:prstGeom prst="curvedLeftArrow">
            <a:avLst>
              <a:gd name="adj1" fmla="val 25000"/>
              <a:gd name="adj2" fmla="val 50000"/>
              <a:gd name="adj3" fmla="val 7327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package private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UWAGA: 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jeśli nie podamy żadnego modyfikatora wtedy używamy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package private!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Klasa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można stworzyć obiekt tej klasy tylko w klasach w tym samym pakiecie,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Metoda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 obiektach stworzonych w tym samym pakiecie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Zmienna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 obiektach stworzonych w tym samym pakiecie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package private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5" name="Picture 7" descr=""/>
          <p:cNvPicPr/>
          <p:nvPr/>
        </p:nvPicPr>
        <p:blipFill>
          <a:blip r:embed="rId2"/>
          <a:stretch/>
        </p:blipFill>
        <p:spPr>
          <a:xfrm>
            <a:off x="1981080" y="1200240"/>
            <a:ext cx="7162560" cy="1757520"/>
          </a:xfrm>
          <a:prstGeom prst="rect">
            <a:avLst/>
          </a:prstGeom>
          <a:ln>
            <a:noFill/>
          </a:ln>
        </p:spPr>
      </p:pic>
      <p:pic>
        <p:nvPicPr>
          <p:cNvPr id="256" name="Picture 9" descr=""/>
          <p:cNvPicPr/>
          <p:nvPr/>
        </p:nvPicPr>
        <p:blipFill>
          <a:blip r:embed="rId3"/>
          <a:stretch/>
        </p:blipFill>
        <p:spPr>
          <a:xfrm>
            <a:off x="304920" y="3000600"/>
            <a:ext cx="2704680" cy="1901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8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package private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59" name="Picture 2" descr=""/>
          <p:cNvPicPr/>
          <p:nvPr/>
        </p:nvPicPr>
        <p:blipFill>
          <a:blip r:embed="rId2"/>
          <a:stretch/>
        </p:blipFill>
        <p:spPr>
          <a:xfrm>
            <a:off x="304920" y="1504800"/>
            <a:ext cx="3152520" cy="162864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3"/>
          <a:stretch/>
        </p:blipFill>
        <p:spPr>
          <a:xfrm>
            <a:off x="4721400" y="1504800"/>
            <a:ext cx="4107960" cy="2514240"/>
          </a:xfrm>
          <a:prstGeom prst="rect">
            <a:avLst/>
          </a:prstGeom>
          <a:ln>
            <a:noFill/>
          </a:ln>
        </p:spPr>
      </p:pic>
      <p:pic>
        <p:nvPicPr>
          <p:cNvPr id="261" name="Picture 10" descr=""/>
          <p:cNvPicPr/>
          <p:nvPr/>
        </p:nvPicPr>
        <p:blipFill>
          <a:blip r:embed="rId4"/>
          <a:stretch/>
        </p:blipFill>
        <p:spPr>
          <a:xfrm>
            <a:off x="304920" y="3395160"/>
            <a:ext cx="3152520" cy="1506600"/>
          </a:xfrm>
          <a:prstGeom prst="rect">
            <a:avLst/>
          </a:prstGeom>
          <a:ln>
            <a:noFill/>
          </a:ln>
        </p:spPr>
      </p:pic>
      <p:sp>
        <p:nvSpPr>
          <p:cNvPr id="262" name="CustomShape 3"/>
          <p:cNvSpPr/>
          <p:nvPr/>
        </p:nvSpPr>
        <p:spPr>
          <a:xfrm flipV="1">
            <a:off x="3581280" y="2302920"/>
            <a:ext cx="886320" cy="1828800"/>
          </a:xfrm>
          <a:prstGeom prst="curvedLeftArrow">
            <a:avLst>
              <a:gd name="adj1" fmla="val 25000"/>
              <a:gd name="adj2" fmla="val 50000"/>
              <a:gd name="adj3" fmla="val 7327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protected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Klasa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niedostępny,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Metoda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 obiektach stworzonych w tym samym pakiecie LUB w klasach dziedziczących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Zmienna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 obiektach stworzonych w tym samym pakiecie LUB w klasach dziedziczących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6" name="Picture 2" descr=""/>
          <p:cNvPicPr/>
          <p:nvPr/>
        </p:nvPicPr>
        <p:blipFill>
          <a:blip r:embed="rId2"/>
          <a:stretch/>
        </p:blipFill>
        <p:spPr>
          <a:xfrm>
            <a:off x="3733920" y="2870280"/>
            <a:ext cx="4939920" cy="158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8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protected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69" name="Picture 2" descr=""/>
          <p:cNvPicPr/>
          <p:nvPr/>
        </p:nvPicPr>
        <p:blipFill>
          <a:blip r:embed="rId2"/>
          <a:stretch/>
        </p:blipFill>
        <p:spPr>
          <a:xfrm>
            <a:off x="3200400" y="1123920"/>
            <a:ext cx="5613120" cy="2476080"/>
          </a:xfrm>
          <a:prstGeom prst="rect">
            <a:avLst/>
          </a:prstGeom>
          <a:ln>
            <a:noFill/>
          </a:ln>
        </p:spPr>
      </p:pic>
      <p:pic>
        <p:nvPicPr>
          <p:cNvPr id="270" name="Picture 6" descr=""/>
          <p:cNvPicPr/>
          <p:nvPr/>
        </p:nvPicPr>
        <p:blipFill>
          <a:blip r:embed="rId3"/>
          <a:stretch/>
        </p:blipFill>
        <p:spPr>
          <a:xfrm>
            <a:off x="228600" y="2855880"/>
            <a:ext cx="2872080" cy="2018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2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protected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73" name="Picture 6" descr=""/>
          <p:cNvPicPr/>
          <p:nvPr/>
        </p:nvPicPr>
        <p:blipFill>
          <a:blip r:embed="rId2"/>
          <a:stretch/>
        </p:blipFill>
        <p:spPr>
          <a:xfrm>
            <a:off x="304920" y="1504800"/>
            <a:ext cx="3152520" cy="1628640"/>
          </a:xfrm>
          <a:prstGeom prst="rect">
            <a:avLst/>
          </a:prstGeom>
          <a:ln>
            <a:noFill/>
          </a:ln>
        </p:spPr>
      </p:pic>
      <p:pic>
        <p:nvPicPr>
          <p:cNvPr id="274" name="Picture 8" descr=""/>
          <p:cNvPicPr/>
          <p:nvPr/>
        </p:nvPicPr>
        <p:blipFill>
          <a:blip r:embed="rId3"/>
          <a:stretch/>
        </p:blipFill>
        <p:spPr>
          <a:xfrm>
            <a:off x="4721400" y="1504800"/>
            <a:ext cx="4107960" cy="251424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 flipV="1">
            <a:off x="3581280" y="2190600"/>
            <a:ext cx="886320" cy="1828800"/>
          </a:xfrm>
          <a:prstGeom prst="curvedLeftArrow">
            <a:avLst>
              <a:gd name="adj1" fmla="val 25000"/>
              <a:gd name="adj2" fmla="val 50000"/>
              <a:gd name="adj3" fmla="val 7327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6" name="Picture 2" descr=""/>
          <p:cNvPicPr/>
          <p:nvPr/>
        </p:nvPicPr>
        <p:blipFill>
          <a:blip r:embed="rId4"/>
          <a:stretch/>
        </p:blipFill>
        <p:spPr>
          <a:xfrm>
            <a:off x="304920" y="3233160"/>
            <a:ext cx="3152520" cy="112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8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protected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CustomShape 3"/>
          <p:cNvSpPr/>
          <p:nvPr/>
        </p:nvSpPr>
        <p:spPr>
          <a:xfrm flipV="1">
            <a:off x="3581280" y="2190600"/>
            <a:ext cx="886320" cy="1828800"/>
          </a:xfrm>
          <a:prstGeom prst="curvedLeftArrow">
            <a:avLst>
              <a:gd name="adj1" fmla="val 25000"/>
              <a:gd name="adj2" fmla="val 50000"/>
              <a:gd name="adj3" fmla="val 73276"/>
            </a:avLst>
          </a:prstGeom>
          <a:ln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0" name="Picture 4" descr=""/>
          <p:cNvPicPr/>
          <p:nvPr/>
        </p:nvPicPr>
        <p:blipFill>
          <a:blip r:embed="rId2"/>
          <a:stretch/>
        </p:blipFill>
        <p:spPr>
          <a:xfrm>
            <a:off x="58320" y="3302640"/>
            <a:ext cx="3429720" cy="1325880"/>
          </a:xfrm>
          <a:prstGeom prst="rect">
            <a:avLst/>
          </a:prstGeom>
          <a:ln>
            <a:noFill/>
          </a:ln>
        </p:spPr>
      </p:pic>
      <p:pic>
        <p:nvPicPr>
          <p:cNvPr id="281" name="Picture 9" descr=""/>
          <p:cNvPicPr/>
          <p:nvPr/>
        </p:nvPicPr>
        <p:blipFill>
          <a:blip r:embed="rId3"/>
          <a:stretch/>
        </p:blipFill>
        <p:spPr>
          <a:xfrm>
            <a:off x="58320" y="1130040"/>
            <a:ext cx="3429720" cy="1746000"/>
          </a:xfrm>
          <a:prstGeom prst="rect">
            <a:avLst/>
          </a:prstGeom>
          <a:ln>
            <a:noFill/>
          </a:ln>
        </p:spPr>
      </p:pic>
      <p:pic>
        <p:nvPicPr>
          <p:cNvPr id="282" name="Picture 12" descr=""/>
          <p:cNvPicPr/>
          <p:nvPr/>
        </p:nvPicPr>
        <p:blipFill>
          <a:blip r:embed="rId4"/>
          <a:stretch/>
        </p:blipFill>
        <p:spPr>
          <a:xfrm>
            <a:off x="5105520" y="1200240"/>
            <a:ext cx="3619080" cy="269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private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Klasa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niedostępny chyba, że tworzymy klasę wewnątrz klasy, wtedy ta klasa jest dostępna dla klasy okalającej,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Metoda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wewnątrz klasy,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Zmienna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: dostęp tylko wewnątrz klasy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7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private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88" name="Picture 2" descr=""/>
          <p:cNvPicPr/>
          <p:nvPr/>
        </p:nvPicPr>
        <p:blipFill>
          <a:blip r:embed="rId2"/>
          <a:stretch/>
        </p:blipFill>
        <p:spPr>
          <a:xfrm>
            <a:off x="2666880" y="1123920"/>
            <a:ext cx="3593880" cy="308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0" y="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7" name="TextShape 5"/>
          <p:cNvSpPr txBox="1"/>
          <p:nvPr/>
        </p:nvSpPr>
        <p:spPr>
          <a:xfrm>
            <a:off x="846360" y="2116800"/>
            <a:ext cx="7450560" cy="5738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Programowanie obiektowe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0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MD – protected - przykład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91" name="Picture 12" descr=""/>
          <p:cNvPicPr/>
          <p:nvPr/>
        </p:nvPicPr>
        <p:blipFill>
          <a:blip r:embed="rId2"/>
          <a:stretch/>
        </p:blipFill>
        <p:spPr>
          <a:xfrm>
            <a:off x="304920" y="2114640"/>
            <a:ext cx="3619080" cy="2692080"/>
          </a:xfrm>
          <a:prstGeom prst="rect">
            <a:avLst/>
          </a:prstGeom>
          <a:ln>
            <a:noFill/>
          </a:ln>
        </p:spPr>
      </p:pic>
      <p:pic>
        <p:nvPicPr>
          <p:cNvPr id="292" name="Picture 7" descr=""/>
          <p:cNvPicPr/>
          <p:nvPr/>
        </p:nvPicPr>
        <p:blipFill>
          <a:blip r:embed="rId3"/>
          <a:stretch/>
        </p:blipFill>
        <p:spPr>
          <a:xfrm>
            <a:off x="3686400" y="1428840"/>
            <a:ext cx="5139720" cy="198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Konstruktory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9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Konstruktory – metody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Konstruktory są specjalnymi metodami,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Nie posiadają typu zwracanego i nazywają się tak samo jak klasa,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Służą do „konstruowania” obiektu w momencie jego wywołania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Mogą posiadać parametry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Mogą posiadać modyfikatory dostępu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Kod w nich zawarty zawiera logikę niezbędną do stworzenia obiektu – np. połączenie z bazą danych przed skorzystaniem z metod klasy, które będą z tej bazy pobierać informacje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Konstruktory – przykłady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3" name="Picture 2" descr=""/>
          <p:cNvPicPr/>
          <p:nvPr/>
        </p:nvPicPr>
        <p:blipFill>
          <a:blip r:embed="rId2"/>
          <a:stretch/>
        </p:blipFill>
        <p:spPr>
          <a:xfrm>
            <a:off x="228600" y="1200240"/>
            <a:ext cx="3530160" cy="2120400"/>
          </a:xfrm>
          <a:prstGeom prst="rect">
            <a:avLst/>
          </a:prstGeom>
          <a:ln>
            <a:noFill/>
          </a:ln>
        </p:spPr>
      </p:pic>
      <p:pic>
        <p:nvPicPr>
          <p:cNvPr id="304" name="Picture 7" descr=""/>
          <p:cNvPicPr/>
          <p:nvPr/>
        </p:nvPicPr>
        <p:blipFill>
          <a:blip r:embed="rId3"/>
          <a:stretch/>
        </p:blipFill>
        <p:spPr>
          <a:xfrm>
            <a:off x="5086440" y="1200240"/>
            <a:ext cx="3466800" cy="210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Konstruktory – lockowanie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Możemy zlockować konstruktor, czyli uniemożliwić stworzenie obiektu danej klasy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08" name="Picture 4" descr=""/>
          <p:cNvPicPr/>
          <p:nvPr/>
        </p:nvPicPr>
        <p:blipFill>
          <a:blip r:embed="rId2"/>
          <a:stretch/>
        </p:blipFill>
        <p:spPr>
          <a:xfrm>
            <a:off x="2819520" y="2382480"/>
            <a:ext cx="3530160" cy="177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0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1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2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3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Obiekty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Obiekty – dostęp do funkcji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Stworzenie nowego obiektu powoduje dostęp do jego funkcjonalności (metod i pól), oczywiście z zachowaniem zasad modyfikatorów dostępu,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Stworzenie nowego obiektu poprzedza słowo kluczowe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new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, które rezerwuje pamięć dla wszystkich składowych tego obiektu,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Po </a:t>
            </a: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new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 wywołujemy konstruktor (de facto wywołujemy metodę, którą konstruktor jest) i podajemy mu parametry (jak w metodzie) jeśli takowe potrzebuje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Wynikiem takiego działania jest obiekt, który możemy przypisać do zmiennej, która musi być takiego samego typu jak tworzony obiekt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17" name="Picture 2" descr=""/>
          <p:cNvPicPr/>
          <p:nvPr/>
        </p:nvPicPr>
        <p:blipFill>
          <a:blip r:embed="rId2"/>
          <a:stretch/>
        </p:blipFill>
        <p:spPr>
          <a:xfrm>
            <a:off x="2651760" y="1118160"/>
            <a:ext cx="4216320" cy="468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Obiekty – przykłady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20" name="Picture 8" descr=""/>
          <p:cNvPicPr/>
          <p:nvPr/>
        </p:nvPicPr>
        <p:blipFill>
          <a:blip r:embed="rId2"/>
          <a:stretch/>
        </p:blipFill>
        <p:spPr>
          <a:xfrm>
            <a:off x="251280" y="1972080"/>
            <a:ext cx="4485600" cy="1447560"/>
          </a:xfrm>
          <a:prstGeom prst="rect">
            <a:avLst/>
          </a:prstGeom>
          <a:ln>
            <a:noFill/>
          </a:ln>
        </p:spPr>
      </p:pic>
      <p:pic>
        <p:nvPicPr>
          <p:cNvPr id="321" name="Picture 10" descr=""/>
          <p:cNvPicPr/>
          <p:nvPr/>
        </p:nvPicPr>
        <p:blipFill>
          <a:blip r:embed="rId3"/>
          <a:stretch/>
        </p:blipFill>
        <p:spPr>
          <a:xfrm>
            <a:off x="5068080" y="819000"/>
            <a:ext cx="3959640" cy="358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3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4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5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6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Zadania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8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1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9" name="TextShape 3"/>
          <p:cNvSpPr txBox="1"/>
          <p:nvPr/>
        </p:nvSpPr>
        <p:spPr>
          <a:xfrm>
            <a:off x="1155600" y="1663560"/>
            <a:ext cx="6832080" cy="24926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Stworz klase User, która będzie posiadac pola username i password.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Stworz konstruktor który będzie przyjmowal username i password oraz konstruktor bezargumentowy.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Stworz nowy obiekt klasy User przy pomocy danych pobranych od użytkownika (nazwa użytkownika i password)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Wypisz na konsoli te dane z nowo stworzonego obiektu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TextShape 2"/>
          <p:cNvSpPr txBox="1"/>
          <p:nvPr/>
        </p:nvSpPr>
        <p:spPr>
          <a:xfrm>
            <a:off x="838080" y="51444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Programowanie obiektowe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OOP (Object Oriented Programming),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Programy definiuje się za pomocą obiektów – elementów łączących stan (pola) i zachowanie (metody),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 trakcie działania programu obiekty oddziałują na siebie wywołując swoje metody i zmieniają stany innych obiektów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 programowaniu obiektowym staramy się zamodelować rzeczywiste byty jako obiekty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228600"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1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2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TextShape 3"/>
          <p:cNvSpPr txBox="1"/>
          <p:nvPr/>
        </p:nvSpPr>
        <p:spPr>
          <a:xfrm>
            <a:off x="1155600" y="1663560"/>
            <a:ext cx="6832080" cy="13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Zmodyfikuj poprzednie zadanie tak, żeby użytkownicy byli zapisywani do pliku.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Wczytaj ponownie plik z paroma użytkownikami i stwórz obiekty dla każdego z nich, a potem umieść je w tablicy.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3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TextShape 3"/>
          <p:cNvSpPr txBox="1"/>
          <p:nvPr/>
        </p:nvSpPr>
        <p:spPr>
          <a:xfrm>
            <a:off x="1155600" y="1663560"/>
            <a:ext cx="6832080" cy="193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Stwórz program z menu: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Dodaj użytkownika.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2720">
              <a:lnSpc>
                <a:spcPct val="100000"/>
              </a:lnSpc>
              <a:buClr>
                <a:srgbClr val="000000"/>
              </a:buClr>
              <a:buFont typeface="StarSymbol"/>
              <a:buAutoNum type="arabicPeriod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Wyświetl użytkowników.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Jeśli user poda 1 – zapytaj o username i password i zapisz je do pliku.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Jeśli user poda 2 – wczytaj plik i wyświetl użytkowników.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7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4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8" name="TextShape 3"/>
          <p:cNvSpPr txBox="1"/>
          <p:nvPr/>
        </p:nvSpPr>
        <p:spPr>
          <a:xfrm>
            <a:off x="1155600" y="1663560"/>
            <a:ext cx="6832080" cy="193860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Zmodyfikuj poprzednie zadanie tak żeby menu się nie kończyło, chyba że user poda 0. 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Po dodaniu nowego użytkownika ma pytać czy dodać kolejnego, czy wrócić do menu – zareaguj adekwatnie.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Po wyświetleniu userów wróć do menu.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5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TextShape 3"/>
          <p:cNvSpPr txBox="1"/>
          <p:nvPr/>
        </p:nvSpPr>
        <p:spPr>
          <a:xfrm>
            <a:off x="1155600" y="1663560"/>
            <a:ext cx="6832080" cy="11077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Modyfikujemy dalej </a:t>
            </a:r>
            <a:r>
              <a:rPr b="0" lang="pl-PL" sz="1800" spc="-1" strike="noStrike">
                <a:solidFill>
                  <a:srgbClr val="000000"/>
                </a:solidFill>
                <a:latin typeface="Wingdings"/>
              </a:rPr>
              <a:t></a:t>
            </a: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 Dodaj pole typ użytkownika do klasy User.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Zmodyfikuj program tak żeby przy dodawaniu usera pytał jeszcze o typ (ADMIN lub USER; jeśli inny to błąd i nie dodawaj albo pytaj o prawidłowy).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3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Zadanie domowe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TextShape 3"/>
          <p:cNvSpPr txBox="1"/>
          <p:nvPr/>
        </p:nvSpPr>
        <p:spPr>
          <a:xfrm>
            <a:off x="1155600" y="1663560"/>
            <a:ext cx="6832080" cy="13845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Każde z 1-5 punktowane 1 za każde </a:t>
            </a:r>
            <a:r>
              <a:rPr b="0" lang="pl-PL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1" lang="pl-PL" sz="1800" spc="-1" strike="noStrike">
                <a:solidFill>
                  <a:srgbClr val="000000"/>
                </a:solidFill>
                <a:latin typeface="Calibri"/>
              </a:rPr>
              <a:t>DODATKOWE: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Zaszyfruj plik z użytkownikami, żeby nikt poza programem nie mógł go odczytać </a:t>
            </a:r>
            <a:r>
              <a:rPr b="0" lang="pl-PL" sz="1800" spc="-1" strike="noStrike">
                <a:solidFill>
                  <a:srgbClr val="000000"/>
                </a:solidFill>
                <a:latin typeface="Wingdings"/>
              </a:rPr>
              <a:t>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CustomShape 1"/>
          <p:cNvSpPr/>
          <p:nvPr/>
        </p:nvSpPr>
        <p:spPr>
          <a:xfrm>
            <a:off x="2273400" y="2840400"/>
            <a:ext cx="6549120" cy="78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9160" bIns="0"/>
          <a:p>
            <a:pPr marL="12600">
              <a:lnSpc>
                <a:spcPts val="1500"/>
              </a:lnSpc>
              <a:spcBef>
                <a:spcPts val="230"/>
              </a:spcBef>
            </a:pPr>
            <a:r>
              <a:rPr b="1" lang="en-US" sz="1200" spc="9" strike="noStrike">
                <a:solidFill>
                  <a:srgbClr val="000000"/>
                </a:solidFill>
                <a:latin typeface="Arial"/>
              </a:rPr>
              <a:t>P</a:t>
            </a:r>
            <a:r>
              <a:rPr b="1" lang="en-US" sz="1250" spc="9" strike="noStrike">
                <a:solidFill>
                  <a:srgbClr val="222222"/>
                </a:solidFill>
                <a:latin typeface="Arial"/>
              </a:rPr>
              <a:t>rojekt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pn. </a:t>
            </a:r>
            <a:r>
              <a:rPr b="1" lang="en-US" sz="1300" spc="-24" strike="noStrike">
                <a:solidFill>
                  <a:srgbClr val="222222"/>
                </a:solidFill>
                <a:latin typeface="Liberation Sans Narrow"/>
              </a:rPr>
              <a:t>„</a:t>
            </a:r>
            <a:r>
              <a:rPr b="1" lang="en-US" sz="1300" spc="-24" strike="noStrike">
                <a:solidFill>
                  <a:srgbClr val="222222"/>
                </a:solidFill>
                <a:latin typeface="Arial"/>
              </a:rPr>
              <a:t>Ś</a:t>
            </a:r>
            <a:r>
              <a:rPr b="1" lang="en-US" sz="1300" spc="-24" strike="noStrike">
                <a:solidFill>
                  <a:srgbClr val="222222"/>
                </a:solidFill>
                <a:latin typeface="Liberation Sans Narrow"/>
              </a:rPr>
              <a:t>cie</a:t>
            </a:r>
            <a:r>
              <a:rPr b="1" lang="en-US" sz="1300" spc="-24" strike="noStrike">
                <a:solidFill>
                  <a:srgbClr val="222222"/>
                </a:solidFill>
                <a:latin typeface="Arial"/>
              </a:rPr>
              <a:t>ż</a:t>
            </a:r>
            <a:r>
              <a:rPr b="1" lang="en-US" sz="1300" spc="-24" strike="noStrike">
                <a:solidFill>
                  <a:srgbClr val="222222"/>
                </a:solidFill>
                <a:latin typeface="Liberation Sans Narrow"/>
              </a:rPr>
              <a:t>ki </a:t>
            </a:r>
            <a:r>
              <a:rPr b="1" lang="en-US" sz="1300" spc="-1" strike="noStrike">
                <a:solidFill>
                  <a:srgbClr val="222222"/>
                </a:solidFill>
                <a:latin typeface="Liberation Sans Narrow"/>
              </a:rPr>
              <a:t>kariery.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Pomorskie </a:t>
            </a:r>
            <a:r>
              <a:rPr b="1" lang="en-US" sz="1300" spc="-18" strike="noStrike">
                <a:solidFill>
                  <a:srgbClr val="222222"/>
                </a:solidFill>
                <a:latin typeface="Liberation Sans Narrow"/>
              </a:rPr>
              <a:t>IT.”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wspó</a:t>
            </a:r>
            <a:r>
              <a:rPr b="1" lang="en-US" sz="1300" spc="9" strike="noStrike">
                <a:solidFill>
                  <a:srgbClr val="222222"/>
                </a:solidFill>
                <a:latin typeface="Arial"/>
              </a:rPr>
              <a:t>ł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finansowanego ze </a:t>
            </a:r>
            <a:r>
              <a:rPr b="1" lang="en-US" sz="1300" spc="-4" strike="noStrike">
                <a:solidFill>
                  <a:srgbClr val="222222"/>
                </a:solidFill>
                <a:latin typeface="Arial"/>
              </a:rPr>
              <a:t>ś</a:t>
            </a:r>
            <a:r>
              <a:rPr b="1" lang="en-US" sz="1300" spc="-4" strike="noStrike">
                <a:solidFill>
                  <a:srgbClr val="222222"/>
                </a:solidFill>
                <a:latin typeface="Liberation Sans Narrow"/>
              </a:rPr>
              <a:t>rodków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Unii Europejskiej </a:t>
            </a:r>
            <a:r>
              <a:rPr b="1" lang="en-US" sz="1300" spc="18" strike="noStrike">
                <a:solidFill>
                  <a:srgbClr val="222222"/>
                </a:solidFill>
                <a:latin typeface="Liberation Sans Narrow"/>
              </a:rPr>
              <a:t>w 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ramach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Europejskiego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Funduszu 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Spo</a:t>
            </a:r>
            <a:r>
              <a:rPr b="1" lang="en-US" sz="1300" spc="4" strike="noStrike">
                <a:solidFill>
                  <a:srgbClr val="222222"/>
                </a:solidFill>
                <a:latin typeface="Arial"/>
              </a:rPr>
              <a:t>ł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ecznego,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Regionalny Program Operacyjny Województwa 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Pomorskiego na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lata 2014-2020, 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Dzia</a:t>
            </a:r>
            <a:r>
              <a:rPr b="1" lang="en-US" sz="1300" spc="4" strike="noStrike">
                <a:solidFill>
                  <a:srgbClr val="222222"/>
                </a:solidFill>
                <a:latin typeface="Arial"/>
              </a:rPr>
              <a:t>ł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anie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5.5. 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Kszta</a:t>
            </a:r>
            <a:r>
              <a:rPr b="1" lang="en-US" sz="1300" spc="4" strike="noStrike">
                <a:solidFill>
                  <a:srgbClr val="222222"/>
                </a:solidFill>
                <a:latin typeface="Arial"/>
              </a:rPr>
              <a:t>ł</a:t>
            </a:r>
            <a:r>
              <a:rPr b="1" lang="en-US" sz="1300" spc="4" strike="noStrike">
                <a:solidFill>
                  <a:srgbClr val="222222"/>
                </a:solidFill>
                <a:latin typeface="Liberation Sans Narrow"/>
              </a:rPr>
              <a:t>cenie </a:t>
            </a: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ustawiczne (nr </a:t>
            </a:r>
            <a:r>
              <a:rPr b="1" lang="en-US" sz="1300" spc="18" strike="noStrike">
                <a:solidFill>
                  <a:srgbClr val="222222"/>
                </a:solidFill>
                <a:latin typeface="Liberation Sans Narrow"/>
              </a:rPr>
              <a:t>WND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–</a:t>
            </a:r>
            <a:r>
              <a:rPr b="1" lang="en-US" sz="1300" spc="-43" strike="noStrike">
                <a:solidFill>
                  <a:srgbClr val="222222"/>
                </a:solidFill>
                <a:latin typeface="Liberation Sans Narrow"/>
              </a:rPr>
              <a:t> </a:t>
            </a:r>
            <a:r>
              <a:rPr b="1" lang="en-US" sz="1300" spc="12" strike="noStrike">
                <a:solidFill>
                  <a:srgbClr val="222222"/>
                </a:solidFill>
                <a:latin typeface="Liberation Sans Narrow"/>
              </a:rPr>
              <a:t>RPPM.</a:t>
            </a:r>
            <a:endParaRPr b="0" lang="en-US" sz="1300" spc="-1" strike="noStrike">
              <a:latin typeface="Arial"/>
            </a:endParaRPr>
          </a:p>
          <a:p>
            <a:pPr marL="12600">
              <a:lnSpc>
                <a:spcPts val="1460"/>
              </a:lnSpc>
            </a:pPr>
            <a:r>
              <a:rPr b="1" lang="en-US" sz="1300" spc="9" strike="noStrike">
                <a:solidFill>
                  <a:srgbClr val="222222"/>
                </a:solidFill>
                <a:latin typeface="Liberation Sans Narrow"/>
              </a:rPr>
              <a:t>05.05.00-22-0029/16)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699840" y="1879560"/>
            <a:ext cx="1393560" cy="13838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7" name="CustomShape 3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CustomShape 1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49" name="CustomShape 2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0" name="TextShape 3"/>
          <p:cNvSpPr txBox="1"/>
          <p:nvPr/>
        </p:nvSpPr>
        <p:spPr>
          <a:xfrm>
            <a:off x="901800" y="1803240"/>
            <a:ext cx="3583440" cy="871560"/>
          </a:xfrm>
          <a:prstGeom prst="rect">
            <a:avLst/>
          </a:prstGeom>
          <a:noFill/>
          <a:ln>
            <a:noFill/>
          </a:ln>
        </p:spPr>
        <p:txBody>
          <a:bodyPr lIns="0" rIns="0" tIns="12600" bIns="0"/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Czym </a:t>
            </a:r>
            <a:r>
              <a:rPr b="1" lang="pl-PL" sz="3600" spc="-4" strike="noStrike">
                <a:solidFill>
                  <a:srgbClr val="ffffff"/>
                </a:solidFill>
                <a:latin typeface="Arial"/>
              </a:rPr>
              <a:t>jest</a:t>
            </a:r>
            <a:r>
              <a:rPr b="1" lang="pl-PL" sz="3600" spc="-89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Java?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2" name="TextShape 2"/>
          <p:cNvSpPr txBox="1"/>
          <p:nvPr/>
        </p:nvSpPr>
        <p:spPr>
          <a:xfrm>
            <a:off x="838080" y="51444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OOP - Hermetyzacja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Zamykamy funkcjonalność w zakresie klasy, do której ta funkcjonalność należy, a na „świat” wystawiamy tylko niektóre funkcjonalności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WIKI: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Ukrywanie implementacji, enkapsulacja. Zapewnia, że obiekt nie może zmieniać stanu wewnętrznego innych obiektów w nieoczekiwany sposób. Tylko własne metody obiektu są uprawnione do zmiany jego stanu. Każdy typ obiektu prezentuje innym obiektom swój interfejs, który określa dopuszczalne metody współpracy. 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100000"/>
              </a:lnSpc>
            </a:pP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0" y="165240"/>
            <a:ext cx="9143640" cy="3745440"/>
          </a:xfrm>
          <a:custGeom>
            <a:avLst/>
            <a:gdLst/>
            <a:ahLst/>
            <a:rect l="l" t="t" r="r" b="b"/>
            <a:pathLst>
              <a:path w="9144000" h="3745865">
                <a:moveTo>
                  <a:pt x="0" y="0"/>
                </a:moveTo>
                <a:lnTo>
                  <a:pt x="9144000" y="0"/>
                </a:lnTo>
                <a:lnTo>
                  <a:pt x="9144000" y="3745801"/>
                </a:lnTo>
                <a:lnTo>
                  <a:pt x="0" y="3745801"/>
                </a:lnTo>
                <a:lnTo>
                  <a:pt x="0" y="0"/>
                </a:lnTo>
                <a:close/>
              </a:path>
            </a:pathLst>
          </a:custGeom>
          <a:solidFill>
            <a:srgbClr val="af1e23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CustomShape 2"/>
          <p:cNvSpPr/>
          <p:nvPr/>
        </p:nvSpPr>
        <p:spPr>
          <a:xfrm>
            <a:off x="606240" y="1721880"/>
            <a:ext cx="360" cy="1362960"/>
          </a:xfrm>
          <a:custGeom>
            <a:avLst/>
            <a:gdLst/>
            <a:ahLst/>
            <a:rect l="l" t="t" r="r" b="b"/>
            <a:pathLst>
              <a:path w="0" h="1363345">
                <a:moveTo>
                  <a:pt x="0" y="0"/>
                </a:moveTo>
                <a:lnTo>
                  <a:pt x="0" y="1363192"/>
                </a:lnTo>
              </a:path>
            </a:pathLst>
          </a:custGeom>
          <a:noFill/>
          <a:ln w="5436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3"/>
          <p:cNvSpPr/>
          <p:nvPr/>
        </p:nvSpPr>
        <p:spPr>
          <a:xfrm>
            <a:off x="6667560" y="0"/>
            <a:ext cx="2476080" cy="12441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4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TextShape 5"/>
          <p:cNvSpPr txBox="1"/>
          <p:nvPr/>
        </p:nvSpPr>
        <p:spPr>
          <a:xfrm>
            <a:off x="846360" y="2038320"/>
            <a:ext cx="745056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ffffff"/>
                </a:solidFill>
                <a:latin typeface="Arial"/>
              </a:rPr>
              <a:t>Klasy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Klasy – co to tak naprawdę jest?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Klasa definiuje obiekt, czyli opisuje dany byt – np. kwadrat,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Klasa posiada stany, czyli pola – np. długość boku,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Klasa posiada zachowania, czyli metody – np. wylicz pole,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62" name="Picture 4" descr=""/>
          <p:cNvPicPr/>
          <p:nvPr/>
        </p:nvPicPr>
        <p:blipFill>
          <a:blip r:embed="rId2"/>
          <a:stretch/>
        </p:blipFill>
        <p:spPr>
          <a:xfrm>
            <a:off x="1066680" y="2571840"/>
            <a:ext cx="4429080" cy="188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4737240" y="4457880"/>
            <a:ext cx="4165200" cy="44424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TextShape 2"/>
          <p:cNvSpPr txBox="1"/>
          <p:nvPr/>
        </p:nvSpPr>
        <p:spPr>
          <a:xfrm>
            <a:off x="762120" y="438120"/>
            <a:ext cx="8908920" cy="55368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pPr>
              <a:lnSpc>
                <a:spcPct val="100000"/>
              </a:lnSpc>
            </a:pPr>
            <a:r>
              <a:rPr b="1" lang="pl-PL" sz="3600" spc="-1" strike="noStrike">
                <a:solidFill>
                  <a:srgbClr val="000000"/>
                </a:solidFill>
                <a:latin typeface="Arial"/>
              </a:rPr>
              <a:t>Klasy – Po co są?</a:t>
            </a:r>
            <a:endParaRPr b="0" lang="pl-PL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5" name="TextShape 3"/>
          <p:cNvSpPr txBox="1"/>
          <p:nvPr/>
        </p:nvSpPr>
        <p:spPr>
          <a:xfrm>
            <a:off x="844560" y="1586160"/>
            <a:ext cx="8057880" cy="3148200"/>
          </a:xfrm>
          <a:prstGeom prst="rect">
            <a:avLst/>
          </a:prstGeom>
          <a:noFill/>
          <a:ln>
            <a:noFill/>
          </a:ln>
        </p:spPr>
        <p:txBody>
          <a:bodyPr tIns="91440" bIns="91440"/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Klasy mają modelować pojedynczy element ze świata rzeczywistego,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Poprzez modelowanie rozumiemy przeniesienie właściwości modelowanego elementu ze świata rzeczywistego do kodu,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JEDEN ELEMENT -&gt; JEDNA KLASA!!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  <a:p>
            <a:pPr marL="514440" indent="-285480">
              <a:lnSpc>
                <a:spcPct val="100000"/>
              </a:lnSpc>
              <a:buClr>
                <a:srgbClr val="c00000"/>
              </a:buClr>
              <a:buFont typeface="Wingdings" charset="2"/>
              <a:buChar char=""/>
            </a:pPr>
            <a:r>
              <a:rPr b="0" lang="pl-PL" sz="1800" spc="-1" strike="noStrike">
                <a:solidFill>
                  <a:srgbClr val="000000"/>
                </a:solidFill>
                <a:latin typeface="Calibri"/>
              </a:rPr>
              <a:t>Klasy separują od siebie elementy tworząc odizolowane logicznie części całego tworzonego „świata”, czyli programu</a:t>
            </a:r>
            <a:endParaRPr b="0" lang="pl-PL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5307</TotalTime>
  <Application>LibreOffice/6.0.6.2$Linux_X86_64 LibreOffice_project/00m0$Build-2</Application>
  <Words>1313</Words>
  <Paragraphs>176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2018-09-19T09:25:26Z</dcterms:created>
  <dc:creator/>
  <dc:description/>
  <dc:language>en-US</dc:language>
  <cp:lastModifiedBy/>
  <dcterms:modified xsi:type="dcterms:W3CDTF">2018-10-31T20:09:51Z</dcterms:modified>
  <cp:revision>63</cp:revision>
  <dc:subject/>
  <dc:title>Prezentacja programu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16.0012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astSaved">
    <vt:filetime>2018-09-19T00:00:00Z</vt:filetime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(16:9)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56</vt:i4>
  </property>
</Properties>
</file>